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202918C3-E3ED-48D3-8FBB-DBBA3C6D5475}"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56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91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832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083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628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70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2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529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spTree>
    <p:extLst>
      <p:ext uri="{BB962C8B-B14F-4D97-AF65-F5344CB8AC3E}">
        <p14:creationId xmlns:p14="http://schemas.microsoft.com/office/powerpoint/2010/main" val="43990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33B884-A9B6-4111-8417-935815216F28}" type="datetimeFigureOut">
              <a:rPr kumimoji="1" lang="ja-JP" altLang="en-US" smtClean="0"/>
              <a:t>2025/9/24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39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D33B884-A9B6-4111-8417-935815216F28}" type="datetimeFigureOut">
              <a:rPr kumimoji="1" lang="ja-JP" altLang="en-US" smtClean="0"/>
              <a:t>2025/9/24</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202918C3-E3ED-48D3-8FBB-DBBA3C6D5475}"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17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D33B884-A9B6-4111-8417-935815216F28}" type="datetimeFigureOut">
              <a:rPr kumimoji="1" lang="ja-JP" altLang="en-US" smtClean="0"/>
              <a:t>2025/9/24</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02918C3-E3ED-48D3-8FBB-DBBA3C6D5475}"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5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FA896-E382-2DD8-7D05-D23B47104C9E}"/>
              </a:ext>
            </a:extLst>
          </p:cNvPr>
          <p:cNvSpPr>
            <a:spLocks noGrp="1"/>
          </p:cNvSpPr>
          <p:nvPr>
            <p:ph type="ctrTitle"/>
          </p:nvPr>
        </p:nvSpPr>
        <p:spPr>
          <a:xfrm>
            <a:off x="674255" y="842819"/>
            <a:ext cx="11351490" cy="1900547"/>
          </a:xfrm>
        </p:spPr>
        <p:txBody>
          <a:bodyPr/>
          <a:lstStyle/>
          <a:p>
            <a:r>
              <a:rPr kumimoji="1" lang="ja-JP" altLang="en-US" b="1" dirty="0"/>
              <a:t>青森第二高等養護学校の魅力</a:t>
            </a:r>
          </a:p>
        </p:txBody>
      </p:sp>
      <p:sp>
        <p:nvSpPr>
          <p:cNvPr id="3" name="字幕 2">
            <a:extLst>
              <a:ext uri="{FF2B5EF4-FFF2-40B4-BE49-F238E27FC236}">
                <a16:creationId xmlns:a16="http://schemas.microsoft.com/office/drawing/2014/main" id="{5390A3DE-B8D2-7DA8-CC47-300B31ADDB00}"/>
              </a:ext>
            </a:extLst>
          </p:cNvPr>
          <p:cNvSpPr>
            <a:spLocks noGrp="1"/>
          </p:cNvSpPr>
          <p:nvPr>
            <p:ph type="subTitle" idx="1"/>
          </p:nvPr>
        </p:nvSpPr>
        <p:spPr>
          <a:xfrm>
            <a:off x="1288472" y="3777528"/>
            <a:ext cx="10123055" cy="1655762"/>
          </a:xfrm>
        </p:spPr>
        <p:txBody>
          <a:bodyPr>
            <a:normAutofit/>
          </a:bodyPr>
          <a:lstStyle/>
          <a:p>
            <a:r>
              <a:rPr kumimoji="1" lang="ja-JP" altLang="en-US" sz="4800" dirty="0"/>
              <a:t>～生徒の意見（アンケートより）～</a:t>
            </a:r>
            <a:endParaRPr kumimoji="1" lang="en-US" altLang="ja-JP" sz="4800" dirty="0"/>
          </a:p>
          <a:p>
            <a:endParaRPr lang="en-US" altLang="ja-JP" sz="6000" dirty="0"/>
          </a:p>
          <a:p>
            <a:endParaRPr kumimoji="1" lang="en-US" altLang="ja-JP" sz="6000" dirty="0"/>
          </a:p>
        </p:txBody>
      </p:sp>
      <p:sp>
        <p:nvSpPr>
          <p:cNvPr id="6" name="吹き出し: 角を丸めた四角形 5">
            <a:extLst>
              <a:ext uri="{FF2B5EF4-FFF2-40B4-BE49-F238E27FC236}">
                <a16:creationId xmlns:a16="http://schemas.microsoft.com/office/drawing/2014/main" id="{F352B1E0-43D7-133E-367D-6881D7CC26A7}"/>
              </a:ext>
            </a:extLst>
          </p:cNvPr>
          <p:cNvSpPr/>
          <p:nvPr/>
        </p:nvSpPr>
        <p:spPr>
          <a:xfrm>
            <a:off x="7026565" y="4854863"/>
            <a:ext cx="3537527" cy="1025236"/>
          </a:xfrm>
          <a:prstGeom prst="wedgeRoundRectCallout">
            <a:avLst>
              <a:gd name="adj1" fmla="val 64083"/>
              <a:gd name="adj2" fmla="val 345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a:t>学校の魅力を、中学生や大人に伝えたい。生徒の皆さんなら、どのように紹介しますか？</a:t>
            </a:r>
          </a:p>
        </p:txBody>
      </p:sp>
      <p:pic>
        <p:nvPicPr>
          <p:cNvPr id="8" name="図 7" descr="人の顔の絵&#10;&#10;低い精度で自動的に生成された説明">
            <a:extLst>
              <a:ext uri="{FF2B5EF4-FFF2-40B4-BE49-F238E27FC236}">
                <a16:creationId xmlns:a16="http://schemas.microsoft.com/office/drawing/2014/main" id="{EF89A135-F282-CCDE-E12D-83FAFB9496E4}"/>
              </a:ext>
            </a:extLst>
          </p:cNvPr>
          <p:cNvPicPr>
            <a:picLocks noChangeAspect="1"/>
          </p:cNvPicPr>
          <p:nvPr/>
        </p:nvPicPr>
        <p:blipFill>
          <a:blip r:embed="rId2"/>
          <a:stretch>
            <a:fillRect/>
          </a:stretch>
        </p:blipFill>
        <p:spPr>
          <a:xfrm>
            <a:off x="10865042" y="5246254"/>
            <a:ext cx="1160703" cy="1741055"/>
          </a:xfrm>
          <a:prstGeom prst="rect">
            <a:avLst/>
          </a:prstGeom>
        </p:spPr>
      </p:pic>
    </p:spTree>
    <p:extLst>
      <p:ext uri="{BB962C8B-B14F-4D97-AF65-F5344CB8AC3E}">
        <p14:creationId xmlns:p14="http://schemas.microsoft.com/office/powerpoint/2010/main" val="196229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1ACA721-14A8-FEF1-D8FF-4562D68CECB7}"/>
              </a:ext>
            </a:extLst>
          </p:cNvPr>
          <p:cNvSpPr/>
          <p:nvPr/>
        </p:nvSpPr>
        <p:spPr>
          <a:xfrm>
            <a:off x="230909" y="1825625"/>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lang="ja-JP" altLang="en-US" b="1" dirty="0">
                <a:solidFill>
                  <a:schemeClr val="tx1"/>
                </a:solidFill>
              </a:rPr>
              <a:t>将来就職して働くための力をしっかりつけることができる。</a:t>
            </a:r>
            <a:endParaRPr kumimoji="1" lang="ja-JP" altLang="en-US" dirty="0">
              <a:solidFill>
                <a:schemeClr val="tx1"/>
              </a:solidFill>
            </a:endParaRPr>
          </a:p>
        </p:txBody>
      </p:sp>
      <p:sp>
        <p:nvSpPr>
          <p:cNvPr id="6" name="正方形/長方形 5">
            <a:extLst>
              <a:ext uri="{FF2B5EF4-FFF2-40B4-BE49-F238E27FC236}">
                <a16:creationId xmlns:a16="http://schemas.microsoft.com/office/drawing/2014/main" id="{D27D945E-3271-67DD-747F-364B9BA4F270}"/>
              </a:ext>
            </a:extLst>
          </p:cNvPr>
          <p:cNvSpPr/>
          <p:nvPr/>
        </p:nvSpPr>
        <p:spPr>
          <a:xfrm>
            <a:off x="2563091" y="1825625"/>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社会に必要な技術や態度などのあいさつが身に付く。</a:t>
            </a:r>
          </a:p>
        </p:txBody>
      </p:sp>
      <p:sp>
        <p:nvSpPr>
          <p:cNvPr id="7" name="タイトル 1">
            <a:extLst>
              <a:ext uri="{FF2B5EF4-FFF2-40B4-BE49-F238E27FC236}">
                <a16:creationId xmlns:a16="http://schemas.microsoft.com/office/drawing/2014/main" id="{4246A5EF-CA16-DBED-6820-6D29578BED1B}"/>
              </a:ext>
            </a:extLst>
          </p:cNvPr>
          <p:cNvSpPr txBox="1">
            <a:spLocks/>
          </p:cNvSpPr>
          <p:nvPr/>
        </p:nvSpPr>
        <p:spPr>
          <a:xfrm>
            <a:off x="230908" y="166109"/>
            <a:ext cx="117671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t>１　就職・将来の力がつく学校</a:t>
            </a:r>
          </a:p>
        </p:txBody>
      </p:sp>
      <p:sp>
        <p:nvSpPr>
          <p:cNvPr id="8" name="正方形/長方形 7">
            <a:extLst>
              <a:ext uri="{FF2B5EF4-FFF2-40B4-BE49-F238E27FC236}">
                <a16:creationId xmlns:a16="http://schemas.microsoft.com/office/drawing/2014/main" id="{F5B99832-4EE7-BE16-5D5E-2E81498D5E20}"/>
              </a:ext>
            </a:extLst>
          </p:cNvPr>
          <p:cNvSpPr/>
          <p:nvPr/>
        </p:nvSpPr>
        <p:spPr>
          <a:xfrm>
            <a:off x="4895272" y="1825625"/>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仕事で大事なことを学ぶことができる。</a:t>
            </a:r>
          </a:p>
        </p:txBody>
      </p:sp>
      <p:sp>
        <p:nvSpPr>
          <p:cNvPr id="9" name="正方形/長方形 8">
            <a:extLst>
              <a:ext uri="{FF2B5EF4-FFF2-40B4-BE49-F238E27FC236}">
                <a16:creationId xmlns:a16="http://schemas.microsoft.com/office/drawing/2014/main" id="{9D0286BA-951D-E7A4-2D80-C1B6007CB4C8}"/>
              </a:ext>
            </a:extLst>
          </p:cNvPr>
          <p:cNvSpPr/>
          <p:nvPr/>
        </p:nvSpPr>
        <p:spPr>
          <a:xfrm>
            <a:off x="7227455" y="1825625"/>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就職について勉強できる。</a:t>
            </a:r>
          </a:p>
        </p:txBody>
      </p:sp>
      <p:sp>
        <p:nvSpPr>
          <p:cNvPr id="10" name="正方形/長方形 9">
            <a:extLst>
              <a:ext uri="{FF2B5EF4-FFF2-40B4-BE49-F238E27FC236}">
                <a16:creationId xmlns:a16="http://schemas.microsoft.com/office/drawing/2014/main" id="{B055CCB1-BF86-DF44-B9B8-3A388C706BCE}"/>
              </a:ext>
            </a:extLst>
          </p:cNvPr>
          <p:cNvSpPr/>
          <p:nvPr/>
        </p:nvSpPr>
        <p:spPr>
          <a:xfrm>
            <a:off x="9559638" y="1825625"/>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働くための訓練ができる。</a:t>
            </a:r>
          </a:p>
        </p:txBody>
      </p:sp>
      <p:sp>
        <p:nvSpPr>
          <p:cNvPr id="11" name="正方形/長方形 10">
            <a:extLst>
              <a:ext uri="{FF2B5EF4-FFF2-40B4-BE49-F238E27FC236}">
                <a16:creationId xmlns:a16="http://schemas.microsoft.com/office/drawing/2014/main" id="{050D006F-4698-413A-C89B-B289D8D3D9A5}"/>
              </a:ext>
            </a:extLst>
          </p:cNvPr>
          <p:cNvSpPr/>
          <p:nvPr/>
        </p:nvSpPr>
        <p:spPr>
          <a:xfrm>
            <a:off x="230909" y="4167044"/>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就職率が高い。</a:t>
            </a:r>
          </a:p>
        </p:txBody>
      </p:sp>
      <p:sp>
        <p:nvSpPr>
          <p:cNvPr id="12" name="正方形/長方形 11">
            <a:extLst>
              <a:ext uri="{FF2B5EF4-FFF2-40B4-BE49-F238E27FC236}">
                <a16:creationId xmlns:a16="http://schemas.microsoft.com/office/drawing/2014/main" id="{058D4352-7EE6-420A-EDBD-D0B3D03D4C9E}"/>
              </a:ext>
            </a:extLst>
          </p:cNvPr>
          <p:cNvSpPr/>
          <p:nvPr/>
        </p:nvSpPr>
        <p:spPr>
          <a:xfrm>
            <a:off x="2563091" y="4167044"/>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社会などで必要とされる人間関係や礼儀、報・連・相などが鍛えられる。</a:t>
            </a:r>
          </a:p>
        </p:txBody>
      </p:sp>
      <p:sp>
        <p:nvSpPr>
          <p:cNvPr id="13" name="正方形/長方形 12">
            <a:extLst>
              <a:ext uri="{FF2B5EF4-FFF2-40B4-BE49-F238E27FC236}">
                <a16:creationId xmlns:a16="http://schemas.microsoft.com/office/drawing/2014/main" id="{5A60D4A4-429F-39A6-E166-685043CA5555}"/>
              </a:ext>
            </a:extLst>
          </p:cNvPr>
          <p:cNvSpPr/>
          <p:nvPr/>
        </p:nvSpPr>
        <p:spPr>
          <a:xfrm>
            <a:off x="4895271" y="4167044"/>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働く力が身に付きます 接客対応が身に付く。</a:t>
            </a:r>
          </a:p>
        </p:txBody>
      </p:sp>
      <p:sp>
        <p:nvSpPr>
          <p:cNvPr id="2" name="正方形/長方形 1">
            <a:extLst>
              <a:ext uri="{FF2B5EF4-FFF2-40B4-BE49-F238E27FC236}">
                <a16:creationId xmlns:a16="http://schemas.microsoft.com/office/drawing/2014/main" id="{10CEB343-134B-8962-E925-DA447EF64FF4}"/>
              </a:ext>
            </a:extLst>
          </p:cNvPr>
          <p:cNvSpPr/>
          <p:nvPr/>
        </p:nvSpPr>
        <p:spPr>
          <a:xfrm>
            <a:off x="7227455" y="4167044"/>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実際の現場で、作業ができるので楽しいです、力が付く。</a:t>
            </a:r>
          </a:p>
        </p:txBody>
      </p:sp>
      <p:sp>
        <p:nvSpPr>
          <p:cNvPr id="22" name="正方形/長方形 21">
            <a:extLst>
              <a:ext uri="{FF2B5EF4-FFF2-40B4-BE49-F238E27FC236}">
                <a16:creationId xmlns:a16="http://schemas.microsoft.com/office/drawing/2014/main" id="{5A1C22DF-26B3-AFAE-BD59-1E8616C600EE}"/>
              </a:ext>
            </a:extLst>
          </p:cNvPr>
          <p:cNvSpPr/>
          <p:nvPr/>
        </p:nvSpPr>
        <p:spPr>
          <a:xfrm>
            <a:off x="9559638" y="4167044"/>
            <a:ext cx="2170545" cy="2007466"/>
          </a:xfrm>
          <a:prstGeom prst="rect">
            <a:avLst/>
          </a:prstGeom>
          <a:solidFill>
            <a:schemeClr val="accent2">
              <a:lumMod val="40000"/>
              <a:lumOff val="6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「職業」の授業では社会のルールなどについて学習できる。</a:t>
            </a:r>
          </a:p>
        </p:txBody>
      </p:sp>
    </p:spTree>
    <p:extLst>
      <p:ext uri="{BB962C8B-B14F-4D97-AF65-F5344CB8AC3E}">
        <p14:creationId xmlns:p14="http://schemas.microsoft.com/office/powerpoint/2010/main" val="54858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3DBED-7059-C29E-41CD-1B0B980FC04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4BA1759-603E-3926-95EC-F804C02BEAE6}"/>
              </a:ext>
            </a:extLst>
          </p:cNvPr>
          <p:cNvSpPr/>
          <p:nvPr/>
        </p:nvSpPr>
        <p:spPr>
          <a:xfrm>
            <a:off x="188192" y="404812"/>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様々な専門教科が学べる。（農業、クリーニング、家政、工業、窯業、流通サービス、福祉）</a:t>
            </a:r>
          </a:p>
        </p:txBody>
      </p:sp>
      <p:sp>
        <p:nvSpPr>
          <p:cNvPr id="6" name="正方形/長方形 5">
            <a:extLst>
              <a:ext uri="{FF2B5EF4-FFF2-40B4-BE49-F238E27FC236}">
                <a16:creationId xmlns:a16="http://schemas.microsoft.com/office/drawing/2014/main" id="{7FB686B6-BF57-A12A-9970-C5C4C9C9EBAD}"/>
              </a:ext>
            </a:extLst>
          </p:cNvPr>
          <p:cNvSpPr/>
          <p:nvPr/>
        </p:nvSpPr>
        <p:spPr>
          <a:xfrm>
            <a:off x="2550967" y="1596161"/>
            <a:ext cx="2170545" cy="2007466"/>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クリーニングの専門では資格が取れる。（クリーニング師の資格）</a:t>
            </a:r>
          </a:p>
        </p:txBody>
      </p:sp>
      <p:sp>
        <p:nvSpPr>
          <p:cNvPr id="7" name="タイトル 1">
            <a:extLst>
              <a:ext uri="{FF2B5EF4-FFF2-40B4-BE49-F238E27FC236}">
                <a16:creationId xmlns:a16="http://schemas.microsoft.com/office/drawing/2014/main" id="{FEE593D3-D74C-1F06-A4A4-2295DA05F627}"/>
              </a:ext>
            </a:extLst>
          </p:cNvPr>
          <p:cNvSpPr txBox="1">
            <a:spLocks/>
          </p:cNvSpPr>
          <p:nvPr/>
        </p:nvSpPr>
        <p:spPr>
          <a:xfrm>
            <a:off x="298103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２　専門教科の充実</a:t>
            </a:r>
          </a:p>
        </p:txBody>
      </p:sp>
      <p:sp>
        <p:nvSpPr>
          <p:cNvPr id="8" name="正方形/長方形 7">
            <a:extLst>
              <a:ext uri="{FF2B5EF4-FFF2-40B4-BE49-F238E27FC236}">
                <a16:creationId xmlns:a16="http://schemas.microsoft.com/office/drawing/2014/main" id="{93D0FC01-59A1-AEC0-4DCB-9F1E7B17D3EC}"/>
              </a:ext>
            </a:extLst>
          </p:cNvPr>
          <p:cNvSpPr/>
          <p:nvPr/>
        </p:nvSpPr>
        <p:spPr>
          <a:xfrm>
            <a:off x="4903637" y="1596161"/>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普段体験できない事ができて興 味が湧く。</a:t>
            </a:r>
          </a:p>
        </p:txBody>
      </p:sp>
      <p:sp>
        <p:nvSpPr>
          <p:cNvPr id="9" name="正方形/長方形 8">
            <a:extLst>
              <a:ext uri="{FF2B5EF4-FFF2-40B4-BE49-F238E27FC236}">
                <a16:creationId xmlns:a16="http://schemas.microsoft.com/office/drawing/2014/main" id="{00178E20-5786-8709-06D2-3A0E7483FCE1}"/>
              </a:ext>
            </a:extLst>
          </p:cNvPr>
          <p:cNvSpPr/>
          <p:nvPr/>
        </p:nvSpPr>
        <p:spPr>
          <a:xfrm>
            <a:off x="7227451" y="1596161"/>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仕事を実際にやってる気分になれる。</a:t>
            </a:r>
          </a:p>
        </p:txBody>
      </p:sp>
      <p:sp>
        <p:nvSpPr>
          <p:cNvPr id="10" name="正方形/長方形 9">
            <a:extLst>
              <a:ext uri="{FF2B5EF4-FFF2-40B4-BE49-F238E27FC236}">
                <a16:creationId xmlns:a16="http://schemas.microsoft.com/office/drawing/2014/main" id="{6108CF6F-FB4D-7E48-D39C-52A9B00513CD}"/>
              </a:ext>
            </a:extLst>
          </p:cNvPr>
          <p:cNvSpPr/>
          <p:nvPr/>
        </p:nvSpPr>
        <p:spPr>
          <a:xfrm>
            <a:off x="9551265" y="496238"/>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実習が充実している。（現場実習、校内実習、調理実習）</a:t>
            </a:r>
          </a:p>
        </p:txBody>
      </p:sp>
      <p:sp>
        <p:nvSpPr>
          <p:cNvPr id="11" name="正方形/長方形 10">
            <a:extLst>
              <a:ext uri="{FF2B5EF4-FFF2-40B4-BE49-F238E27FC236}">
                <a16:creationId xmlns:a16="http://schemas.microsoft.com/office/drawing/2014/main" id="{1624AB6F-91E1-1764-5909-A386755A7871}"/>
              </a:ext>
            </a:extLst>
          </p:cNvPr>
          <p:cNvSpPr/>
          <p:nvPr/>
        </p:nvSpPr>
        <p:spPr>
          <a:xfrm>
            <a:off x="188191" y="2636371"/>
            <a:ext cx="2170545" cy="2007466"/>
          </a:xfrm>
          <a:prstGeom prst="rect">
            <a:avLst/>
          </a:prstGeom>
          <a:effectLst>
            <a:innerShdw blurRad="63500" dist="50800" dir="13500000">
              <a:prstClr val="black">
                <a:alpha val="50000"/>
              </a:prstClr>
            </a:inn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業務用機械がある。（クリーニング機械、ミシン、ガスコンロ、窯、木を切る道具）</a:t>
            </a:r>
          </a:p>
        </p:txBody>
      </p:sp>
      <p:sp>
        <p:nvSpPr>
          <p:cNvPr id="12" name="正方形/長方形 11">
            <a:extLst>
              <a:ext uri="{FF2B5EF4-FFF2-40B4-BE49-F238E27FC236}">
                <a16:creationId xmlns:a16="http://schemas.microsoft.com/office/drawing/2014/main" id="{9ADE96F8-6BED-E383-12C1-80C68260A943}"/>
              </a:ext>
            </a:extLst>
          </p:cNvPr>
          <p:cNvSpPr/>
          <p:nvPr/>
        </p:nvSpPr>
        <p:spPr>
          <a:xfrm>
            <a:off x="188191" y="4776504"/>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老人ホームに行き職員の方がどのようなことをしているのか教えてくれるなど、色々学べる。 </a:t>
            </a:r>
          </a:p>
        </p:txBody>
      </p:sp>
      <p:sp>
        <p:nvSpPr>
          <p:cNvPr id="2" name="正方形/長方形 1">
            <a:extLst>
              <a:ext uri="{FF2B5EF4-FFF2-40B4-BE49-F238E27FC236}">
                <a16:creationId xmlns:a16="http://schemas.microsoft.com/office/drawing/2014/main" id="{16B99E4E-FE61-B44C-47B3-D940D5E8217D}"/>
              </a:ext>
            </a:extLst>
          </p:cNvPr>
          <p:cNvSpPr/>
          <p:nvPr/>
        </p:nvSpPr>
        <p:spPr>
          <a:xfrm>
            <a:off x="2550967" y="3814336"/>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窯業ではお皿や苔ポッドを作り、細かい作業をする。</a:t>
            </a:r>
          </a:p>
        </p:txBody>
      </p:sp>
      <p:sp>
        <p:nvSpPr>
          <p:cNvPr id="3" name="正方形/長方形 2">
            <a:extLst>
              <a:ext uri="{FF2B5EF4-FFF2-40B4-BE49-F238E27FC236}">
                <a16:creationId xmlns:a16="http://schemas.microsoft.com/office/drawing/2014/main" id="{E077438C-0578-E40A-F786-8FE75793B5C4}"/>
              </a:ext>
            </a:extLst>
          </p:cNvPr>
          <p:cNvSpPr/>
          <p:nvPr/>
        </p:nvSpPr>
        <p:spPr>
          <a:xfrm>
            <a:off x="7227450" y="3825016"/>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流通では喫茶は外部講師に来ていただき本格的に動きなどを学ぶことができる。</a:t>
            </a:r>
          </a:p>
        </p:txBody>
      </p:sp>
      <p:sp>
        <p:nvSpPr>
          <p:cNvPr id="13" name="正方形/長方形 12">
            <a:extLst>
              <a:ext uri="{FF2B5EF4-FFF2-40B4-BE49-F238E27FC236}">
                <a16:creationId xmlns:a16="http://schemas.microsoft.com/office/drawing/2014/main" id="{FD98991F-2C8C-0FE8-0676-8D8BDFE173CA}"/>
              </a:ext>
            </a:extLst>
          </p:cNvPr>
          <p:cNvSpPr/>
          <p:nvPr/>
        </p:nvSpPr>
        <p:spPr>
          <a:xfrm>
            <a:off x="9551264" y="2636371"/>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農業では、野菜の育て方がわか</a:t>
            </a:r>
            <a:endParaRPr kumimoji="1" lang="en-US" altLang="ja-JP" b="1" dirty="0">
              <a:solidFill>
                <a:schemeClr val="tx1"/>
              </a:solidFill>
            </a:endParaRPr>
          </a:p>
          <a:p>
            <a:pPr lvl="0"/>
            <a:r>
              <a:rPr kumimoji="1" lang="ja-JP" altLang="en-US" b="1" dirty="0">
                <a:solidFill>
                  <a:schemeClr val="tx1"/>
                </a:solidFill>
              </a:rPr>
              <a:t>る。体力と集中力が付く。</a:t>
            </a:r>
            <a:endParaRPr kumimoji="1" lang="en-US" altLang="ja-JP" b="1" dirty="0">
              <a:solidFill>
                <a:schemeClr val="tx1"/>
              </a:solidFill>
            </a:endParaRPr>
          </a:p>
        </p:txBody>
      </p:sp>
      <p:sp>
        <p:nvSpPr>
          <p:cNvPr id="5" name="正方形/長方形 4">
            <a:extLst>
              <a:ext uri="{FF2B5EF4-FFF2-40B4-BE49-F238E27FC236}">
                <a16:creationId xmlns:a16="http://schemas.microsoft.com/office/drawing/2014/main" id="{B0A5DEC6-E810-A3D2-4CC1-B4C641346357}"/>
              </a:ext>
            </a:extLst>
          </p:cNvPr>
          <p:cNvSpPr/>
          <p:nvPr/>
        </p:nvSpPr>
        <p:spPr>
          <a:xfrm>
            <a:off x="4913744" y="3825016"/>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専門教科は</a:t>
            </a:r>
            <a:r>
              <a:rPr kumimoji="1" lang="en-US" altLang="ja-JP" b="1" dirty="0">
                <a:solidFill>
                  <a:schemeClr val="tx1"/>
                </a:solidFill>
              </a:rPr>
              <a:t>30</a:t>
            </a:r>
            <a:r>
              <a:rPr kumimoji="1" lang="ja-JP" altLang="en-US" b="1" dirty="0">
                <a:solidFill>
                  <a:schemeClr val="tx1"/>
                </a:solidFill>
              </a:rPr>
              <a:t>年間企業との関わりと信頼関係 を築くための大事な第一歩です。</a:t>
            </a:r>
          </a:p>
        </p:txBody>
      </p:sp>
      <p:sp>
        <p:nvSpPr>
          <p:cNvPr id="14" name="正方形/長方形 13">
            <a:extLst>
              <a:ext uri="{FF2B5EF4-FFF2-40B4-BE49-F238E27FC236}">
                <a16:creationId xmlns:a16="http://schemas.microsoft.com/office/drawing/2014/main" id="{C7C71157-6EAE-CEF0-7576-698F407DF575}"/>
              </a:ext>
            </a:extLst>
          </p:cNvPr>
          <p:cNvSpPr/>
          <p:nvPr/>
        </p:nvSpPr>
        <p:spPr>
          <a:xfrm>
            <a:off x="9551264" y="4776504"/>
            <a:ext cx="2170545" cy="200746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lvl="0"/>
            <a:r>
              <a:rPr kumimoji="1" lang="ja-JP" altLang="en-US" b="1" dirty="0">
                <a:solidFill>
                  <a:schemeClr val="tx1"/>
                </a:solidFill>
              </a:rPr>
              <a:t>工業には色々な機械があり、ベンチ制作、塗 装、スプーンの制作ができ、繊細さが身に付く。</a:t>
            </a:r>
            <a:endParaRPr kumimoji="1" lang="en-US" altLang="ja-JP" b="1" dirty="0">
              <a:solidFill>
                <a:schemeClr val="tx1"/>
              </a:solidFill>
            </a:endParaRPr>
          </a:p>
        </p:txBody>
      </p:sp>
    </p:spTree>
    <p:extLst>
      <p:ext uri="{BB962C8B-B14F-4D97-AF65-F5344CB8AC3E}">
        <p14:creationId xmlns:p14="http://schemas.microsoft.com/office/powerpoint/2010/main" val="383626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9FAA5-7054-0E0E-DFEA-25080080E31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4E090DF-2882-80BC-4D37-C43D3EB8E004}"/>
              </a:ext>
            </a:extLst>
          </p:cNvPr>
          <p:cNvSpPr/>
          <p:nvPr/>
        </p:nvSpPr>
        <p:spPr>
          <a:xfrm>
            <a:off x="230908" y="1825625"/>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専門や就職の勉強で、集中力が身に付く。</a:t>
            </a:r>
          </a:p>
        </p:txBody>
      </p:sp>
      <p:sp>
        <p:nvSpPr>
          <p:cNvPr id="6" name="正方形/長方形 5">
            <a:extLst>
              <a:ext uri="{FF2B5EF4-FFF2-40B4-BE49-F238E27FC236}">
                <a16:creationId xmlns:a16="http://schemas.microsoft.com/office/drawing/2014/main" id="{FBB28EAF-789B-6CFA-FFF7-9586DBD3E288}"/>
              </a:ext>
            </a:extLst>
          </p:cNvPr>
          <p:cNvSpPr/>
          <p:nvPr/>
        </p:nvSpPr>
        <p:spPr>
          <a:xfrm>
            <a:off x="2563087" y="1825625"/>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体力が身に付く。朝からたくさん運動する。</a:t>
            </a:r>
          </a:p>
        </p:txBody>
      </p:sp>
      <p:sp>
        <p:nvSpPr>
          <p:cNvPr id="7" name="タイトル 1">
            <a:extLst>
              <a:ext uri="{FF2B5EF4-FFF2-40B4-BE49-F238E27FC236}">
                <a16:creationId xmlns:a16="http://schemas.microsoft.com/office/drawing/2014/main" id="{0FAB5DAA-102C-463C-FBBA-AA7850007C6D}"/>
              </a:ext>
            </a:extLst>
          </p:cNvPr>
          <p:cNvSpPr txBox="1">
            <a:spLocks/>
          </p:cNvSpPr>
          <p:nvPr/>
        </p:nvSpPr>
        <p:spPr>
          <a:xfrm>
            <a:off x="83820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t>３　自己成長・能力の向上</a:t>
            </a:r>
          </a:p>
        </p:txBody>
      </p:sp>
      <p:sp>
        <p:nvSpPr>
          <p:cNvPr id="8" name="正方形/長方形 7">
            <a:extLst>
              <a:ext uri="{FF2B5EF4-FFF2-40B4-BE49-F238E27FC236}">
                <a16:creationId xmlns:a16="http://schemas.microsoft.com/office/drawing/2014/main" id="{1117E02D-1533-DD1D-B145-7EE6722FEAEB}"/>
              </a:ext>
            </a:extLst>
          </p:cNvPr>
          <p:cNvSpPr/>
          <p:nvPr/>
        </p:nvSpPr>
        <p:spPr>
          <a:xfrm>
            <a:off x="4895272" y="1825625"/>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コミュニケーション能力が身に付く。報・連・相ができるようになる。</a:t>
            </a:r>
          </a:p>
        </p:txBody>
      </p:sp>
      <p:sp>
        <p:nvSpPr>
          <p:cNvPr id="9" name="正方形/長方形 8">
            <a:extLst>
              <a:ext uri="{FF2B5EF4-FFF2-40B4-BE49-F238E27FC236}">
                <a16:creationId xmlns:a16="http://schemas.microsoft.com/office/drawing/2014/main" id="{2CCD1A67-1035-C749-E599-7EF9ED6FCAAF}"/>
              </a:ext>
            </a:extLst>
          </p:cNvPr>
          <p:cNvSpPr/>
          <p:nvPr/>
        </p:nvSpPr>
        <p:spPr>
          <a:xfrm>
            <a:off x="7245929" y="1825625"/>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忍耐力が付く。苦手な作業にも挑戦する。</a:t>
            </a:r>
          </a:p>
        </p:txBody>
      </p:sp>
      <p:sp>
        <p:nvSpPr>
          <p:cNvPr id="11" name="正方形/長方形 10">
            <a:extLst>
              <a:ext uri="{FF2B5EF4-FFF2-40B4-BE49-F238E27FC236}">
                <a16:creationId xmlns:a16="http://schemas.microsoft.com/office/drawing/2014/main" id="{6B84C325-3725-527B-4998-B0FF8E6F195D}"/>
              </a:ext>
            </a:extLst>
          </p:cNvPr>
          <p:cNvSpPr/>
          <p:nvPr/>
        </p:nvSpPr>
        <p:spPr>
          <a:xfrm>
            <a:off x="230908" y="4102389"/>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自分で家事ができるようになりたいと思うなら、寄宿舎に入ったほうがよい。 </a:t>
            </a:r>
          </a:p>
        </p:txBody>
      </p:sp>
      <p:sp>
        <p:nvSpPr>
          <p:cNvPr id="12" name="正方形/長方形 11">
            <a:extLst>
              <a:ext uri="{FF2B5EF4-FFF2-40B4-BE49-F238E27FC236}">
                <a16:creationId xmlns:a16="http://schemas.microsoft.com/office/drawing/2014/main" id="{5753D0B2-8CDF-BF3E-89CB-DB85A19DF6EF}"/>
              </a:ext>
            </a:extLst>
          </p:cNvPr>
          <p:cNvSpPr/>
          <p:nvPr/>
        </p:nvSpPr>
        <p:spPr>
          <a:xfrm>
            <a:off x="2581557" y="4102389"/>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働く力が身に付く。 接客対応が身に付く。</a:t>
            </a:r>
          </a:p>
        </p:txBody>
      </p:sp>
      <p:sp>
        <p:nvSpPr>
          <p:cNvPr id="2" name="正方形/長方形 1">
            <a:extLst>
              <a:ext uri="{FF2B5EF4-FFF2-40B4-BE49-F238E27FC236}">
                <a16:creationId xmlns:a16="http://schemas.microsoft.com/office/drawing/2014/main" id="{CD97ED22-3EF7-55FA-6578-19C9838ADCDB}"/>
              </a:ext>
            </a:extLst>
          </p:cNvPr>
          <p:cNvSpPr/>
          <p:nvPr/>
        </p:nvSpPr>
        <p:spPr>
          <a:xfrm>
            <a:off x="4895266" y="4102389"/>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窯業ではお皿や苔ポッドを作り細かい作業を するため集中力が身に付く。</a:t>
            </a:r>
          </a:p>
        </p:txBody>
      </p:sp>
      <p:sp>
        <p:nvSpPr>
          <p:cNvPr id="5" name="正方形/長方形 4">
            <a:extLst>
              <a:ext uri="{FF2B5EF4-FFF2-40B4-BE49-F238E27FC236}">
                <a16:creationId xmlns:a16="http://schemas.microsoft.com/office/drawing/2014/main" id="{69704240-05AC-76DA-F699-0EC7D513E9A1}"/>
              </a:ext>
            </a:extLst>
          </p:cNvPr>
          <p:cNvSpPr/>
          <p:nvPr/>
        </p:nvSpPr>
        <p:spPr>
          <a:xfrm>
            <a:off x="9596592" y="4102389"/>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集中力や校訓である努力、礼儀、協和を身に付けることができる。</a:t>
            </a:r>
          </a:p>
        </p:txBody>
      </p:sp>
      <p:sp>
        <p:nvSpPr>
          <p:cNvPr id="13" name="正方形/長方形 12">
            <a:extLst>
              <a:ext uri="{FF2B5EF4-FFF2-40B4-BE49-F238E27FC236}">
                <a16:creationId xmlns:a16="http://schemas.microsoft.com/office/drawing/2014/main" id="{6977950E-4385-893F-D75D-F838EFCB4B45}"/>
              </a:ext>
            </a:extLst>
          </p:cNvPr>
          <p:cNvSpPr/>
          <p:nvPr/>
        </p:nvSpPr>
        <p:spPr>
          <a:xfrm>
            <a:off x="9628913" y="1825625"/>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農業は繊細さや体力が身に付く。</a:t>
            </a:r>
            <a:endParaRPr kumimoji="1" lang="en-US" altLang="ja-JP" b="1" dirty="0">
              <a:solidFill>
                <a:schemeClr val="tx1"/>
              </a:solidFill>
            </a:endParaRPr>
          </a:p>
          <a:p>
            <a:pPr lvl="0"/>
            <a:r>
              <a:rPr kumimoji="1" lang="ja-JP" altLang="en-US" b="1" dirty="0">
                <a:solidFill>
                  <a:schemeClr val="tx1"/>
                </a:solidFill>
              </a:rPr>
              <a:t>工業で は集中力が身に付く</a:t>
            </a:r>
          </a:p>
        </p:txBody>
      </p:sp>
      <p:sp>
        <p:nvSpPr>
          <p:cNvPr id="10" name="正方形/長方形 9">
            <a:extLst>
              <a:ext uri="{FF2B5EF4-FFF2-40B4-BE49-F238E27FC236}">
                <a16:creationId xmlns:a16="http://schemas.microsoft.com/office/drawing/2014/main" id="{754AE51C-A6F7-140D-DFC2-E35C152D85C2}"/>
              </a:ext>
            </a:extLst>
          </p:cNvPr>
          <p:cNvSpPr/>
          <p:nvPr/>
        </p:nvSpPr>
        <p:spPr>
          <a:xfrm>
            <a:off x="7245929" y="4102389"/>
            <a:ext cx="2170545" cy="2007466"/>
          </a:xfrm>
          <a:prstGeom prst="rect">
            <a:avLst/>
          </a:prstGeom>
          <a:solidFill>
            <a:schemeClr val="accent5">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精神が鍛えられる。 特スポが楽しみ。</a:t>
            </a:r>
          </a:p>
        </p:txBody>
      </p:sp>
    </p:spTree>
    <p:extLst>
      <p:ext uri="{BB962C8B-B14F-4D97-AF65-F5344CB8AC3E}">
        <p14:creationId xmlns:p14="http://schemas.microsoft.com/office/powerpoint/2010/main" val="39142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E8FB5-0984-0515-EA54-EDDB7EDBD46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A8D504-12B7-8EDB-E059-D85233610FD7}"/>
              </a:ext>
            </a:extLst>
          </p:cNvPr>
          <p:cNvSpPr/>
          <p:nvPr/>
        </p:nvSpPr>
        <p:spPr>
          <a:xfrm>
            <a:off x="177789" y="376273"/>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楽しい学校。</a:t>
            </a:r>
            <a:endParaRPr kumimoji="1" lang="en-US" altLang="ja-JP" b="1" dirty="0">
              <a:solidFill>
                <a:schemeClr val="tx1"/>
              </a:solidFill>
            </a:endParaRPr>
          </a:p>
          <a:p>
            <a:pPr lvl="0"/>
            <a:r>
              <a:rPr kumimoji="1" lang="ja-JP" altLang="en-US" b="1" dirty="0">
                <a:solidFill>
                  <a:schemeClr val="tx1"/>
                </a:solidFill>
              </a:rPr>
              <a:t> 専門が楽しい学校。</a:t>
            </a:r>
          </a:p>
        </p:txBody>
      </p:sp>
      <p:sp>
        <p:nvSpPr>
          <p:cNvPr id="6" name="正方形/長方形 5">
            <a:extLst>
              <a:ext uri="{FF2B5EF4-FFF2-40B4-BE49-F238E27FC236}">
                <a16:creationId xmlns:a16="http://schemas.microsoft.com/office/drawing/2014/main" id="{6FAEF081-B9A1-0734-7F44-706B3D04127A}"/>
              </a:ext>
            </a:extLst>
          </p:cNvPr>
          <p:cNvSpPr/>
          <p:nvPr/>
        </p:nvSpPr>
        <p:spPr>
          <a:xfrm>
            <a:off x="2519211" y="1421534"/>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学校の給食が美味しい。 </a:t>
            </a:r>
            <a:endParaRPr kumimoji="1" lang="en-US" altLang="ja-JP" b="1" dirty="0">
              <a:solidFill>
                <a:schemeClr val="tx1"/>
              </a:solidFill>
            </a:endParaRPr>
          </a:p>
          <a:p>
            <a:pPr lvl="0"/>
            <a:r>
              <a:rPr kumimoji="1" lang="ja-JP" altLang="en-US" b="1" dirty="0">
                <a:solidFill>
                  <a:schemeClr val="tx1"/>
                </a:solidFill>
              </a:rPr>
              <a:t>みんなで食べるとおいしい。</a:t>
            </a:r>
            <a:endParaRPr kumimoji="1" lang="en-US" altLang="ja-JP" b="1" dirty="0">
              <a:solidFill>
                <a:schemeClr val="tx1"/>
              </a:solidFill>
            </a:endParaRPr>
          </a:p>
          <a:p>
            <a:pPr lvl="0"/>
            <a:r>
              <a:rPr lang="ja-JP" altLang="en-US" b="1" dirty="0">
                <a:solidFill>
                  <a:schemeClr val="tx1"/>
                </a:solidFill>
              </a:rPr>
              <a:t>大もりにできる。</a:t>
            </a:r>
            <a:endParaRPr kumimoji="1" lang="ja-JP" altLang="en-US" b="1" dirty="0">
              <a:solidFill>
                <a:schemeClr val="tx1"/>
              </a:solidFill>
            </a:endParaRPr>
          </a:p>
        </p:txBody>
      </p:sp>
      <p:sp>
        <p:nvSpPr>
          <p:cNvPr id="7" name="タイトル 1">
            <a:extLst>
              <a:ext uri="{FF2B5EF4-FFF2-40B4-BE49-F238E27FC236}">
                <a16:creationId xmlns:a16="http://schemas.microsoft.com/office/drawing/2014/main" id="{8635A997-B1F1-63DA-0B5D-9634A301BA5D}"/>
              </a:ext>
            </a:extLst>
          </p:cNvPr>
          <p:cNvSpPr txBox="1">
            <a:spLocks/>
          </p:cNvSpPr>
          <p:nvPr/>
        </p:nvSpPr>
        <p:spPr>
          <a:xfrm>
            <a:off x="2200570" y="-894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t>４　充実した学校生活①～友達～</a:t>
            </a:r>
          </a:p>
        </p:txBody>
      </p:sp>
      <p:sp>
        <p:nvSpPr>
          <p:cNvPr id="9" name="正方形/長方形 8">
            <a:extLst>
              <a:ext uri="{FF2B5EF4-FFF2-40B4-BE49-F238E27FC236}">
                <a16:creationId xmlns:a16="http://schemas.microsoft.com/office/drawing/2014/main" id="{F38B4058-F1D9-6E26-DD96-D5228A0A6973}"/>
              </a:ext>
            </a:extLst>
          </p:cNvPr>
          <p:cNvSpPr/>
          <p:nvPr/>
        </p:nvSpPr>
        <p:spPr>
          <a:xfrm>
            <a:off x="7237273" y="1421534"/>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精神が鍛えられる。 特スポが楽しみ。 友達と一緒に精神が鍛えられる。</a:t>
            </a:r>
          </a:p>
        </p:txBody>
      </p:sp>
      <p:sp>
        <p:nvSpPr>
          <p:cNvPr id="3" name="正方形/長方形 2">
            <a:extLst>
              <a:ext uri="{FF2B5EF4-FFF2-40B4-BE49-F238E27FC236}">
                <a16:creationId xmlns:a16="http://schemas.microsoft.com/office/drawing/2014/main" id="{AFDE8F9F-27DA-7E22-EFB8-7E56DC4BE410}"/>
              </a:ext>
            </a:extLst>
          </p:cNvPr>
          <p:cNvSpPr/>
          <p:nvPr/>
        </p:nvSpPr>
        <p:spPr>
          <a:xfrm>
            <a:off x="7255452" y="3614449"/>
            <a:ext cx="2170545" cy="2007466"/>
          </a:xfrm>
          <a:prstGeom prst="rect">
            <a:avLst/>
          </a:prstGeom>
          <a:solidFill>
            <a:schemeClr val="accent6">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個性豊かな人ばかりだけど、友達はたくさんできる。</a:t>
            </a:r>
          </a:p>
        </p:txBody>
      </p:sp>
      <p:sp>
        <p:nvSpPr>
          <p:cNvPr id="5" name="正方形/長方形 4">
            <a:extLst>
              <a:ext uri="{FF2B5EF4-FFF2-40B4-BE49-F238E27FC236}">
                <a16:creationId xmlns:a16="http://schemas.microsoft.com/office/drawing/2014/main" id="{55AA6BEF-C94D-6AB6-A079-A98DB025D41B}"/>
              </a:ext>
            </a:extLst>
          </p:cNvPr>
          <p:cNvSpPr/>
          <p:nvPr/>
        </p:nvSpPr>
        <p:spPr>
          <a:xfrm>
            <a:off x="9588220" y="2550681"/>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お客さん、通行人、すれ違った人に気持ちのいい挨拶ができる生徒達がたくさんいる。</a:t>
            </a:r>
          </a:p>
        </p:txBody>
      </p:sp>
      <p:sp>
        <p:nvSpPr>
          <p:cNvPr id="13" name="正方形/長方形 12">
            <a:extLst>
              <a:ext uri="{FF2B5EF4-FFF2-40B4-BE49-F238E27FC236}">
                <a16:creationId xmlns:a16="http://schemas.microsoft.com/office/drawing/2014/main" id="{322E4117-F93E-3571-097F-64F54D3F7F8C}"/>
              </a:ext>
            </a:extLst>
          </p:cNvPr>
          <p:cNvSpPr/>
          <p:nvPr/>
        </p:nvSpPr>
        <p:spPr>
          <a:xfrm>
            <a:off x="9592555" y="376273"/>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先生と楽しく学習することができる。</a:t>
            </a:r>
          </a:p>
        </p:txBody>
      </p:sp>
      <p:sp>
        <p:nvSpPr>
          <p:cNvPr id="10" name="正方形/長方形 9">
            <a:extLst>
              <a:ext uri="{FF2B5EF4-FFF2-40B4-BE49-F238E27FC236}">
                <a16:creationId xmlns:a16="http://schemas.microsoft.com/office/drawing/2014/main" id="{72C42CBA-1880-22E3-9218-1570FF822273}"/>
              </a:ext>
            </a:extLst>
          </p:cNvPr>
          <p:cNvSpPr/>
          <p:nvPr/>
        </p:nvSpPr>
        <p:spPr>
          <a:xfrm>
            <a:off x="4904505" y="3614449"/>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ニ高養生はみんな優しい。</a:t>
            </a:r>
            <a:endParaRPr kumimoji="1" lang="en-US" altLang="ja-JP" b="1" dirty="0">
              <a:solidFill>
                <a:schemeClr val="tx1"/>
              </a:solidFill>
            </a:endParaRPr>
          </a:p>
        </p:txBody>
      </p:sp>
      <p:sp>
        <p:nvSpPr>
          <p:cNvPr id="15" name="正方形/長方形 14">
            <a:extLst>
              <a:ext uri="{FF2B5EF4-FFF2-40B4-BE49-F238E27FC236}">
                <a16:creationId xmlns:a16="http://schemas.microsoft.com/office/drawing/2014/main" id="{BDF53FCB-F497-AE52-C2B5-3E4C25079614}"/>
              </a:ext>
            </a:extLst>
          </p:cNvPr>
          <p:cNvSpPr/>
          <p:nvPr/>
        </p:nvSpPr>
        <p:spPr>
          <a:xfrm>
            <a:off x="4881990" y="1421534"/>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皆んなで助け合って就職に向けて頑張っていくところ</a:t>
            </a:r>
            <a:endParaRPr kumimoji="1" lang="ja-JP" altLang="en-US" b="1" dirty="0">
              <a:solidFill>
                <a:schemeClr val="tx1"/>
              </a:solidFill>
            </a:endParaRPr>
          </a:p>
        </p:txBody>
      </p:sp>
      <p:sp>
        <p:nvSpPr>
          <p:cNvPr id="16" name="正方形/長方形 15">
            <a:extLst>
              <a:ext uri="{FF2B5EF4-FFF2-40B4-BE49-F238E27FC236}">
                <a16:creationId xmlns:a16="http://schemas.microsoft.com/office/drawing/2014/main" id="{61ED1474-8966-C5A1-E5CA-7EAD0BE22D85}"/>
              </a:ext>
            </a:extLst>
          </p:cNvPr>
          <p:cNvSpPr/>
          <p:nvPr/>
        </p:nvSpPr>
        <p:spPr>
          <a:xfrm>
            <a:off x="196263" y="2550681"/>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個性豊かな人ばかりだけど、友達はたくさんできる。集中力や継続力が身に付く。</a:t>
            </a:r>
          </a:p>
        </p:txBody>
      </p:sp>
      <p:sp>
        <p:nvSpPr>
          <p:cNvPr id="17" name="正方形/長方形 16">
            <a:extLst>
              <a:ext uri="{FF2B5EF4-FFF2-40B4-BE49-F238E27FC236}">
                <a16:creationId xmlns:a16="http://schemas.microsoft.com/office/drawing/2014/main" id="{4AF2D4B4-DBF4-8C72-14D9-774768AE366B}"/>
              </a:ext>
            </a:extLst>
          </p:cNvPr>
          <p:cNvSpPr/>
          <p:nvPr/>
        </p:nvSpPr>
        <p:spPr>
          <a:xfrm>
            <a:off x="177788" y="4725089"/>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積極的な人がとても多い学校です。</a:t>
            </a:r>
            <a:endParaRPr kumimoji="1" lang="ja-JP" altLang="en-US" b="1" dirty="0">
              <a:solidFill>
                <a:schemeClr val="tx1"/>
              </a:solidFill>
            </a:endParaRPr>
          </a:p>
        </p:txBody>
      </p:sp>
      <p:sp>
        <p:nvSpPr>
          <p:cNvPr id="18" name="正方形/長方形 17">
            <a:extLst>
              <a:ext uri="{FF2B5EF4-FFF2-40B4-BE49-F238E27FC236}">
                <a16:creationId xmlns:a16="http://schemas.microsoft.com/office/drawing/2014/main" id="{C9380EF1-91A0-90F5-76F6-193BECCE9BF8}"/>
              </a:ext>
            </a:extLst>
          </p:cNvPr>
          <p:cNvSpPr/>
          <p:nvPr/>
        </p:nvSpPr>
        <p:spPr>
          <a:xfrm>
            <a:off x="2536527" y="3614449"/>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共通する友達がたくさんいること</a:t>
            </a:r>
            <a:endParaRPr kumimoji="1" lang="ja-JP" altLang="en-US" b="1" dirty="0">
              <a:solidFill>
                <a:schemeClr val="tx1"/>
              </a:solidFill>
            </a:endParaRPr>
          </a:p>
        </p:txBody>
      </p:sp>
      <p:sp>
        <p:nvSpPr>
          <p:cNvPr id="20" name="正方形/長方形 19">
            <a:extLst>
              <a:ext uri="{FF2B5EF4-FFF2-40B4-BE49-F238E27FC236}">
                <a16:creationId xmlns:a16="http://schemas.microsoft.com/office/drawing/2014/main" id="{53A80FD8-9DDB-C063-80CE-F240A88F8230}"/>
              </a:ext>
            </a:extLst>
          </p:cNvPr>
          <p:cNvSpPr/>
          <p:nvPr/>
        </p:nvSpPr>
        <p:spPr>
          <a:xfrm>
            <a:off x="9588219" y="4695794"/>
            <a:ext cx="2170545" cy="2007466"/>
          </a:xfrm>
          <a:prstGeom prst="rect">
            <a:avLst/>
          </a:prstGeom>
          <a:solidFill>
            <a:schemeClr val="accent3">
              <a:lumMod val="20000"/>
              <a:lumOff val="8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部活で</a:t>
            </a:r>
            <a:r>
              <a:rPr lang="ja-JP" altLang="en-US" b="1" dirty="0">
                <a:solidFill>
                  <a:schemeClr val="tx1"/>
                </a:solidFill>
              </a:rPr>
              <a:t>、</a:t>
            </a:r>
            <a:r>
              <a:rPr kumimoji="1" lang="ja-JP" altLang="en-US" b="1" dirty="0">
                <a:solidFill>
                  <a:schemeClr val="tx1"/>
                </a:solidFill>
              </a:rPr>
              <a:t>礼儀のいい挨拶が身に付く。</a:t>
            </a:r>
          </a:p>
        </p:txBody>
      </p:sp>
    </p:spTree>
    <p:extLst>
      <p:ext uri="{BB962C8B-B14F-4D97-AF65-F5344CB8AC3E}">
        <p14:creationId xmlns:p14="http://schemas.microsoft.com/office/powerpoint/2010/main" val="413064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877F-C1BE-DDA4-56BC-A022ACBC540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6494AE6D-2DE3-925E-52F7-2C61AF74C679}"/>
              </a:ext>
            </a:extLst>
          </p:cNvPr>
          <p:cNvSpPr/>
          <p:nvPr/>
        </p:nvSpPr>
        <p:spPr>
          <a:xfrm>
            <a:off x="230894" y="1825625"/>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部活がすごく楽しくて、考える力と協力する力が身につきます。</a:t>
            </a:r>
          </a:p>
        </p:txBody>
      </p:sp>
      <p:sp>
        <p:nvSpPr>
          <p:cNvPr id="7" name="タイトル 1">
            <a:extLst>
              <a:ext uri="{FF2B5EF4-FFF2-40B4-BE49-F238E27FC236}">
                <a16:creationId xmlns:a16="http://schemas.microsoft.com/office/drawing/2014/main" id="{3F69883B-C0E2-C89C-8586-98E32748E527}"/>
              </a:ext>
            </a:extLst>
          </p:cNvPr>
          <p:cNvSpPr txBox="1">
            <a:spLocks/>
          </p:cNvSpPr>
          <p:nvPr/>
        </p:nvSpPr>
        <p:spPr>
          <a:xfrm>
            <a:off x="230903" y="-12412"/>
            <a:ext cx="11526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t>５　充実した学校生活②～学習・部活・環境～</a:t>
            </a:r>
          </a:p>
        </p:txBody>
      </p:sp>
      <p:sp>
        <p:nvSpPr>
          <p:cNvPr id="2" name="正方形/長方形 1">
            <a:extLst>
              <a:ext uri="{FF2B5EF4-FFF2-40B4-BE49-F238E27FC236}">
                <a16:creationId xmlns:a16="http://schemas.microsoft.com/office/drawing/2014/main" id="{84BD37CB-CAD2-29B6-9208-76F1285BB408}"/>
              </a:ext>
            </a:extLst>
          </p:cNvPr>
          <p:cNvSpPr/>
          <p:nvPr/>
        </p:nvSpPr>
        <p:spPr>
          <a:xfrm>
            <a:off x="4895288" y="4143809"/>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友達との関係を築きやすい場所。 </a:t>
            </a:r>
            <a:endParaRPr kumimoji="1" lang="ja-JP" altLang="en-US" b="1" dirty="0">
              <a:solidFill>
                <a:schemeClr val="tx1"/>
              </a:solidFill>
            </a:endParaRPr>
          </a:p>
        </p:txBody>
      </p:sp>
      <p:sp>
        <p:nvSpPr>
          <p:cNvPr id="3" name="正方形/長方形 2">
            <a:extLst>
              <a:ext uri="{FF2B5EF4-FFF2-40B4-BE49-F238E27FC236}">
                <a16:creationId xmlns:a16="http://schemas.microsoft.com/office/drawing/2014/main" id="{A0065B70-9213-15AB-0EDE-DAF4EF6B2221}"/>
              </a:ext>
            </a:extLst>
          </p:cNvPr>
          <p:cNvSpPr/>
          <p:nvPr/>
        </p:nvSpPr>
        <p:spPr>
          <a:xfrm>
            <a:off x="7308265" y="4143809"/>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図書室は本が多いと思う</a:t>
            </a:r>
            <a:endParaRPr kumimoji="1" lang="ja-JP" altLang="en-US" b="1" dirty="0">
              <a:solidFill>
                <a:schemeClr val="tx1"/>
              </a:solidFill>
            </a:endParaRPr>
          </a:p>
        </p:txBody>
      </p:sp>
      <p:sp>
        <p:nvSpPr>
          <p:cNvPr id="5" name="正方形/長方形 4">
            <a:extLst>
              <a:ext uri="{FF2B5EF4-FFF2-40B4-BE49-F238E27FC236}">
                <a16:creationId xmlns:a16="http://schemas.microsoft.com/office/drawing/2014/main" id="{0592E4DF-B5ED-0610-B0FE-3C15BEB54B93}"/>
              </a:ext>
            </a:extLst>
          </p:cNvPr>
          <p:cNvSpPr/>
          <p:nvPr/>
        </p:nvSpPr>
        <p:spPr>
          <a:xfrm>
            <a:off x="9680853" y="4143809"/>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en-US" altLang="ja-JP" b="1">
                <a:solidFill>
                  <a:schemeClr val="tx1"/>
                </a:solidFill>
              </a:rPr>
              <a:t>.</a:t>
            </a:r>
            <a:r>
              <a:rPr kumimoji="1" lang="ja-JP" altLang="en-US" b="1">
                <a:solidFill>
                  <a:schemeClr val="tx1"/>
                </a:solidFill>
              </a:rPr>
              <a:t>理科や体育、音楽などを受けることが楽しみです！</a:t>
            </a:r>
            <a:endParaRPr kumimoji="1" lang="ja-JP" altLang="en-US" b="1" dirty="0">
              <a:solidFill>
                <a:schemeClr val="tx1"/>
              </a:solidFill>
            </a:endParaRPr>
          </a:p>
        </p:txBody>
      </p:sp>
      <p:sp>
        <p:nvSpPr>
          <p:cNvPr id="10" name="正方形/長方形 9">
            <a:extLst>
              <a:ext uri="{FF2B5EF4-FFF2-40B4-BE49-F238E27FC236}">
                <a16:creationId xmlns:a16="http://schemas.microsoft.com/office/drawing/2014/main" id="{7B98F4DF-2356-3AD9-EBBB-20325F41BAEF}"/>
              </a:ext>
            </a:extLst>
          </p:cNvPr>
          <p:cNvSpPr/>
          <p:nvPr/>
        </p:nvSpPr>
        <p:spPr>
          <a:xfrm>
            <a:off x="2563091" y="1825625"/>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特に、バスケやバレーなどは大会で好成績を残すほど強いです！</a:t>
            </a:r>
          </a:p>
        </p:txBody>
      </p:sp>
      <p:sp>
        <p:nvSpPr>
          <p:cNvPr id="18" name="正方形/長方形 17">
            <a:extLst>
              <a:ext uri="{FF2B5EF4-FFF2-40B4-BE49-F238E27FC236}">
                <a16:creationId xmlns:a16="http://schemas.microsoft.com/office/drawing/2014/main" id="{C5761105-FDCC-D1C1-AC9A-E49E9447C9A7}"/>
              </a:ext>
            </a:extLst>
          </p:cNvPr>
          <p:cNvSpPr/>
          <p:nvPr/>
        </p:nvSpPr>
        <p:spPr>
          <a:xfrm>
            <a:off x="230894" y="4143809"/>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一人</a:t>
            </a:r>
            <a:r>
              <a:rPr lang="ja-JP" altLang="en-US" b="1" dirty="0">
                <a:solidFill>
                  <a:schemeClr val="tx1"/>
                </a:solidFill>
              </a:rPr>
              <a:t>一人</a:t>
            </a:r>
            <a:r>
              <a:rPr kumimoji="1" lang="ja-JP" altLang="en-US" b="1" dirty="0">
                <a:solidFill>
                  <a:schemeClr val="tx1"/>
                </a:solidFill>
              </a:rPr>
              <a:t>に</a:t>
            </a:r>
            <a:r>
              <a:rPr lang="ja-JP" altLang="en-US" b="1" dirty="0">
                <a:solidFill>
                  <a:schemeClr val="tx1"/>
                </a:solidFill>
              </a:rPr>
              <a:t>あ</a:t>
            </a:r>
            <a:r>
              <a:rPr kumimoji="1" lang="ja-JP" altLang="en-US" b="1" dirty="0">
                <a:solidFill>
                  <a:schemeClr val="tx1"/>
                </a:solidFill>
              </a:rPr>
              <a:t>った国語や数学が勉強できて、わかりやすく先生が教えてくれます。</a:t>
            </a:r>
          </a:p>
        </p:txBody>
      </p:sp>
      <p:sp>
        <p:nvSpPr>
          <p:cNvPr id="19" name="正方形/長方形 18">
            <a:extLst>
              <a:ext uri="{FF2B5EF4-FFF2-40B4-BE49-F238E27FC236}">
                <a16:creationId xmlns:a16="http://schemas.microsoft.com/office/drawing/2014/main" id="{88E2415E-D9BE-2532-D29D-7314CC397727}"/>
              </a:ext>
            </a:extLst>
          </p:cNvPr>
          <p:cNvSpPr/>
          <p:nvPr/>
        </p:nvSpPr>
        <p:spPr>
          <a:xfrm>
            <a:off x="2563091" y="4143809"/>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国語や数学は自分のレベルに合ったクラスで授業する事ができます。</a:t>
            </a:r>
          </a:p>
        </p:txBody>
      </p:sp>
      <p:sp>
        <p:nvSpPr>
          <p:cNvPr id="20" name="正方形/長方形 19">
            <a:extLst>
              <a:ext uri="{FF2B5EF4-FFF2-40B4-BE49-F238E27FC236}">
                <a16:creationId xmlns:a16="http://schemas.microsoft.com/office/drawing/2014/main" id="{B6AF8F4C-70ED-F54E-968A-E95710A07B61}"/>
              </a:ext>
            </a:extLst>
          </p:cNvPr>
          <p:cNvSpPr/>
          <p:nvPr/>
        </p:nvSpPr>
        <p:spPr>
          <a:xfrm>
            <a:off x="4935678" y="1825625"/>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勉強は今までの復習なのでわからなかったことももう一度学ぶことができます</a:t>
            </a:r>
          </a:p>
        </p:txBody>
      </p:sp>
      <p:sp>
        <p:nvSpPr>
          <p:cNvPr id="21" name="正方形/長方形 20">
            <a:extLst>
              <a:ext uri="{FF2B5EF4-FFF2-40B4-BE49-F238E27FC236}">
                <a16:creationId xmlns:a16="http://schemas.microsoft.com/office/drawing/2014/main" id="{98ED2914-1781-620D-BE00-055D814AE25F}"/>
              </a:ext>
            </a:extLst>
          </p:cNvPr>
          <p:cNvSpPr/>
          <p:nvPr/>
        </p:nvSpPr>
        <p:spPr>
          <a:xfrm>
            <a:off x="7308265" y="1825625"/>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dirty="0">
                <a:solidFill>
                  <a:schemeClr val="tx1"/>
                </a:solidFill>
              </a:rPr>
              <a:t>トイレ掃除が楽しいです、図書室は本が多いと思う、給食は美味しいかも</a:t>
            </a:r>
          </a:p>
        </p:txBody>
      </p:sp>
      <p:sp>
        <p:nvSpPr>
          <p:cNvPr id="23" name="正方形/長方形 22">
            <a:extLst>
              <a:ext uri="{FF2B5EF4-FFF2-40B4-BE49-F238E27FC236}">
                <a16:creationId xmlns:a16="http://schemas.microsoft.com/office/drawing/2014/main" id="{C4BFB281-4DFD-F72E-5253-8683B68907B5}"/>
              </a:ext>
            </a:extLst>
          </p:cNvPr>
          <p:cNvSpPr/>
          <p:nvPr/>
        </p:nvSpPr>
        <p:spPr>
          <a:xfrm>
            <a:off x="9680853" y="1825625"/>
            <a:ext cx="2170545" cy="2007466"/>
          </a:xfrm>
          <a:prstGeom prst="rect">
            <a:avLst/>
          </a:prstGeom>
          <a:solidFill>
            <a:schemeClr val="tx2">
              <a:lumMod val="10000"/>
              <a:lumOff val="90000"/>
            </a:schemeClr>
          </a:solidFill>
          <a:effectLst>
            <a:outerShdw blurRad="63500" dist="19050" dir="5400000" algn="ctr" rotWithShape="0">
              <a:srgbClr val="000000">
                <a:alpha val="63000"/>
              </a:srgb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lvl="0"/>
            <a:r>
              <a:rPr kumimoji="1" lang="ja-JP" altLang="en-US" b="1">
                <a:solidFill>
                  <a:schemeClr val="tx1"/>
                </a:solidFill>
              </a:rPr>
              <a:t>美術室に色鉛筆がいっぱいあります。</a:t>
            </a:r>
            <a:endParaRPr kumimoji="1" lang="ja-JP" altLang="en-US" b="1" dirty="0">
              <a:solidFill>
                <a:schemeClr val="tx1"/>
              </a:solidFill>
            </a:endParaRPr>
          </a:p>
        </p:txBody>
      </p:sp>
    </p:spTree>
    <p:extLst>
      <p:ext uri="{BB962C8B-B14F-4D97-AF65-F5344CB8AC3E}">
        <p14:creationId xmlns:p14="http://schemas.microsoft.com/office/powerpoint/2010/main" val="3528743522"/>
      </p:ext>
    </p:extLst>
  </p:cSld>
  <p:clrMapOvr>
    <a:masterClrMapping/>
  </p:clrMapOvr>
</p:sld>
</file>

<file path=ppt/theme/theme1.xml><?xml version="1.0" encoding="utf-8"?>
<a:theme xmlns:a="http://schemas.openxmlformats.org/drawingml/2006/main" name="ギャラリー">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169</TotalTime>
  <Words>861</Words>
  <Application>Microsoft Office PowerPoint</Application>
  <PresentationFormat>ワイド画面</PresentationFormat>
  <Paragraphs>67</Paragraphs>
  <Slides>6</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vt:i4>
      </vt:variant>
    </vt:vector>
  </HeadingPairs>
  <TitlesOfParts>
    <vt:vector size="9" baseType="lpstr">
      <vt:lpstr>Arial</vt:lpstr>
      <vt:lpstr>Gill Sans MT</vt:lpstr>
      <vt:lpstr>ギャラリー</vt:lpstr>
      <vt:lpstr>青森第二高等養護学校の魅力</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三浦　智行</dc:creator>
  <cp:lastModifiedBy>三浦　智行</cp:lastModifiedBy>
  <cp:revision>11</cp:revision>
  <dcterms:created xsi:type="dcterms:W3CDTF">2025-09-04T03:32:34Z</dcterms:created>
  <dcterms:modified xsi:type="dcterms:W3CDTF">2025-09-24T05:03:18Z</dcterms:modified>
</cp:coreProperties>
</file>